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Default Extension="wmf" ContentType="image/x-wmf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32" r:id="rId2"/>
    <p:sldId id="395" r:id="rId3"/>
    <p:sldId id="408" r:id="rId4"/>
    <p:sldId id="393" r:id="rId5"/>
    <p:sldId id="404" r:id="rId6"/>
    <p:sldId id="405" r:id="rId7"/>
    <p:sldId id="409" r:id="rId8"/>
    <p:sldId id="398" r:id="rId9"/>
    <p:sldId id="295" r:id="rId10"/>
    <p:sldId id="267" r:id="rId11"/>
    <p:sldId id="293" r:id="rId12"/>
    <p:sldId id="399" r:id="rId13"/>
    <p:sldId id="369" r:id="rId14"/>
    <p:sldId id="358" r:id="rId15"/>
    <p:sldId id="324" r:id="rId16"/>
    <p:sldId id="385" r:id="rId17"/>
    <p:sldId id="325" r:id="rId18"/>
    <p:sldId id="328" r:id="rId19"/>
    <p:sldId id="410" r:id="rId20"/>
    <p:sldId id="359" r:id="rId21"/>
    <p:sldId id="381" r:id="rId22"/>
    <p:sldId id="375" r:id="rId23"/>
    <p:sldId id="411" r:id="rId24"/>
    <p:sldId id="378" r:id="rId25"/>
    <p:sldId id="392" r:id="rId26"/>
    <p:sldId id="417" r:id="rId27"/>
    <p:sldId id="419" r:id="rId28"/>
    <p:sldId id="418" r:id="rId29"/>
    <p:sldId id="412" r:id="rId30"/>
    <p:sldId id="413" r:id="rId31"/>
    <p:sldId id="414" r:id="rId32"/>
    <p:sldId id="420" r:id="rId33"/>
    <p:sldId id="421" r:id="rId34"/>
    <p:sldId id="401" r:id="rId35"/>
    <p:sldId id="406" r:id="rId36"/>
    <p:sldId id="407" r:id="rId37"/>
    <p:sldId id="397" r:id="rId38"/>
    <p:sldId id="400" r:id="rId39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American Typewriter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011E00"/>
    <a:srgbClr val="025E04"/>
    <a:srgbClr val="03FF15"/>
    <a:srgbClr val="4C331A"/>
    <a:srgbClr val="4C3318"/>
    <a:srgbClr val="FFEDCA"/>
    <a:srgbClr val="FFEC9F"/>
    <a:srgbClr val="99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620"/>
    <p:restoredTop sz="94660"/>
  </p:normalViewPr>
  <p:slideViewPr>
    <p:cSldViewPr showGuides="1">
      <p:cViewPr>
        <p:scale>
          <a:sx n="120" d="100"/>
          <a:sy n="120" d="100"/>
        </p:scale>
        <p:origin x="-288" y="-88"/>
      </p:cViewPr>
      <p:guideLst>
        <p:guide orient="horz" pos="35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856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Tx/>
              <a:buChar char="•"/>
              <a:defRPr sz="1200"/>
            </a:lvl1pPr>
          </a:lstStyle>
          <a:p>
            <a:pPr>
              <a:defRPr/>
            </a:pPr>
            <a:fld id="{4A86F56C-6DD7-F041-B1DD-3FE5FA2A81EF}" type="datetime1">
              <a:rPr lang="en-US"/>
              <a:pPr>
                <a:defRPr/>
              </a:pPr>
              <a:t>22/03/10</a:t>
            </a:fld>
            <a:endParaRPr lang="en-US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Tx/>
              <a:buChar char="•"/>
              <a:defRPr sz="1200"/>
            </a:lvl1pPr>
          </a:lstStyle>
          <a:p>
            <a:pPr>
              <a:defRPr/>
            </a:pPr>
            <a:fld id="{D9AEBC38-C853-914B-8B04-2520DA740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Char char="•"/>
              <a:defRPr sz="1200"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Char char="•"/>
              <a:defRPr sz="1200"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Char char="•"/>
              <a:defRPr sz="1200"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Char char="•"/>
              <a:defRPr sz="1200"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fld id="{ECD690F7-3E5C-8E42-A2E4-BEBACEF1A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DAA28-A56A-A94C-85DE-3AA74DEE6EC8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>
                <a:latin typeface="Geneva" charset="0"/>
              </a:rPr>
              <a:t>I will start with functional genomics, and I will give you some informations about a project that involves CIAT, IRD (a French public research institute that belong to Agropolis) and Génoplante, which is a Consortium of public and private companies</a:t>
            </a:r>
          </a:p>
          <a:p>
            <a:pPr eaLnBrk="1" hangingPunct="1"/>
            <a:r>
              <a:rPr lang="fr-FR">
                <a:latin typeface="Geneva" charset="0"/>
              </a:rPr>
              <a:t>This project aims at a </a:t>
            </a:r>
            <a:r>
              <a:rPr lang="en-US" b="1"/>
              <a:t>Phenotypic characterization and multiplication </a:t>
            </a:r>
            <a:br>
              <a:rPr lang="en-US" b="1"/>
            </a:br>
            <a:r>
              <a:rPr lang="en-US" b="1"/>
              <a:t>of a rice mutant T-DNA collection</a:t>
            </a:r>
            <a:endParaRPr lang="fr-FR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84ECEC-D51D-AA45-982E-E2FEA0E923AF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17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EB4A55-6003-B74D-9A0F-F34B869E6075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18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49D95C-C109-FA43-8494-F04DA9C12AD2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20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89CB2C-91C6-F64D-AB82-5473902AC386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34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DD8B72-5F0C-FA40-B143-46B7D22E0BD1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37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7815EF-0615-C040-B891-136936E2A828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38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5C3FF4-9356-A647-85DB-0AC449513A83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2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54523-610D-DD4B-BEDA-D92A5CF55CFB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8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0EB197-D5C3-364D-97AF-E887DED53B8C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9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7D988-2DD6-8049-92F4-5877695B81EB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10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The idea is to analyse the largest possible range of traits.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C694B-A52A-5145-8B82-B72A416BD5C0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11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AF70C-C4D2-594A-AD73-98FA4FE2458B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12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3B6C0-02A4-4147-9F5A-C3B131EAA85B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14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BFA00-462E-314C-A54F-D69578819C89}" type="slidenum">
              <a:rPr lang="en-US">
                <a:latin typeface="Garamond" charset="0"/>
                <a:ea typeface="ＭＳ Ｐゴシック" charset="-128"/>
                <a:cs typeface="ＭＳ Ｐゴシック" charset="-128"/>
              </a:rPr>
              <a:pPr/>
              <a:t>15</a:t>
            </a:fld>
            <a:endParaRPr lang="en-US"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C07AF-0419-1043-AEAB-5D997A729BA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646C4-A4FE-294B-9B9C-0D19756C207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54102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41DB5-D731-7440-8CDE-02A757DB63C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C7D89-4D1E-1645-80A9-5EC529B1BB4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C81B2-D66B-5346-95BD-03726DB0E77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56C7C-A3FC-4E40-8C62-A5E2F9BDD1F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BB60F-5A61-0743-86FD-CB1E049FAD5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9A6F9-1991-C643-9C99-D405214F78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9865F-5E0D-D945-AC8C-B846B10A8F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48448-3389-FE42-9731-8CE8FA84937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B4262-EC00-3F47-B74C-A1A79CE9C82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10"/>
          <p:cNvPicPr>
            <a:picLocks noChangeAspect="1"/>
          </p:cNvPicPr>
          <p:nvPr/>
        </p:nvPicPr>
        <p:blipFill>
          <a:blip r:embed="rId13"/>
          <a:srcRect l="3944" t="4568" r="4195" b="3723"/>
          <a:stretch>
            <a:fillRect/>
          </a:stretch>
        </p:blipFill>
        <p:spPr bwMode="auto">
          <a:xfrm>
            <a:off x="0" y="0"/>
            <a:ext cx="9137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Tx/>
              <a:buNone/>
              <a:defRPr sz="14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buFontTx/>
              <a:buNone/>
              <a:defRPr sz="14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Tx/>
              <a:buNone/>
              <a:defRPr sz="14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7DF7AE3-FD38-5148-9028-72D289C5251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cap="small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Papyru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Papyru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Papyru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Papyrus" charset="0"/>
        </a:defRPr>
      </a:lvl9pPr>
    </p:titleStyle>
    <p:bodyStyle>
      <a:lvl1pPr marL="457200" indent="-457200" algn="l" rtl="0" eaLnBrk="0" fontAlgn="base" hangingPunct="0">
        <a:spcBef>
          <a:spcPct val="50000"/>
        </a:spcBef>
        <a:spcAft>
          <a:spcPct val="0"/>
        </a:spcAft>
        <a:buFont typeface="Times" charset="0"/>
        <a:buChar char="•"/>
        <a:defRPr sz="2400">
          <a:solidFill>
            <a:schemeClr val="tx1"/>
          </a:solidFill>
          <a:latin typeface="Garamond"/>
          <a:ea typeface="ＭＳ Ｐゴシック" charset="-128"/>
          <a:cs typeface="ＭＳ Ｐゴシック" charset="-128"/>
        </a:defRPr>
      </a:lvl1pPr>
      <a:lvl2pPr marL="838200" indent="-38100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–"/>
        <a:defRPr sz="2000">
          <a:solidFill>
            <a:schemeClr val="tx1"/>
          </a:solidFill>
          <a:latin typeface="Garamond"/>
          <a:ea typeface="Garamond" charset="0"/>
          <a:cs typeface="Garamond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Garamond"/>
          <a:ea typeface="Garamond" charset="0"/>
          <a:cs typeface="Garamond"/>
        </a:defRPr>
      </a:lvl3pPr>
      <a:lvl4pPr marL="1676400" indent="-3048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Garamond"/>
          <a:ea typeface="Garamond" charset="0"/>
          <a:cs typeface="Garamond"/>
        </a:defRPr>
      </a:lvl4pPr>
      <a:lvl5pPr marL="2095500" indent="-2667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Garamond"/>
          <a:ea typeface="Garamond" charset="0"/>
          <a:cs typeface="Garamond"/>
        </a:defRPr>
      </a:lvl5pPr>
      <a:lvl6pPr marL="2552700" indent="-2667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3009900" indent="-2667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467100" indent="-2667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924300" indent="-2667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8207375" cy="1600200"/>
          </a:xfrm>
        </p:spPr>
        <p:txBody>
          <a:bodyPr/>
          <a:lstStyle/>
          <a:p>
            <a:pPr eaLnBrk="1" hangingPunct="1">
              <a:defRPr/>
            </a:pPr>
            <a:r>
              <a:rPr lang="fr-FR" cap="none"/>
              <a:t>LARGE-SCALE PHENOTYPING </a:t>
            </a:r>
            <a:br>
              <a:rPr lang="fr-FR" cap="none"/>
            </a:br>
            <a:r>
              <a:rPr lang="fr-FR" cap="none"/>
              <a:t>OF A COLLECTION </a:t>
            </a:r>
            <a:br>
              <a:rPr lang="fr-FR" cap="none"/>
            </a:br>
            <a:r>
              <a:rPr lang="fr-FR" cap="none"/>
              <a:t>OF T-DNA INSERTION LINES OF RICE</a:t>
            </a:r>
            <a:endParaRPr lang="en-US" cap="none"/>
          </a:p>
        </p:txBody>
      </p:sp>
      <p:pic>
        <p:nvPicPr>
          <p:cNvPr id="15363" name="Picture 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3" y="152400"/>
            <a:ext cx="6492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Imag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908675"/>
            <a:ext cx="15589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Image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1663" y="5908675"/>
            <a:ext cx="1265237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Image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21038" y="5908675"/>
            <a:ext cx="13049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Image 3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10100" y="5908675"/>
            <a:ext cx="566738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Image 3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60975" y="5908675"/>
            <a:ext cx="1970088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ZoneTexte 42"/>
          <p:cNvSpPr txBox="1">
            <a:spLocks noChangeArrowheads="1"/>
          </p:cNvSpPr>
          <p:nvPr/>
        </p:nvSpPr>
        <p:spPr bwMode="auto">
          <a:xfrm>
            <a:off x="2432050" y="4845050"/>
            <a:ext cx="293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endParaRPr lang="en-US">
              <a:latin typeface="Garamond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033588" y="4351338"/>
            <a:ext cx="5076825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+mn-ea"/>
                <a:cs typeface="Garamond"/>
              </a:rPr>
              <a:t>M. Lorieux – Rice Genetics 6 / ISRFG 7 </a:t>
            </a:r>
          </a:p>
          <a:p>
            <a:pPr algn="ctr">
              <a:defRPr/>
            </a:pPr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+mn-ea"/>
                <a:cs typeface="Garamond"/>
              </a:rPr>
              <a:t>Manila, Nov. 18, 2009</a:t>
            </a:r>
          </a:p>
        </p:txBody>
      </p:sp>
      <p:pic>
        <p:nvPicPr>
          <p:cNvPr id="15371" name="Imag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15200" y="5908675"/>
            <a:ext cx="16637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cap="none"/>
              <a:t>TRAITS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6200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Germination rate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Viability, vigor, senescence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Morphology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Pigmentation/coloration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Heading &amp; ripening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Panicle &amp; seed traits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Lesion mimics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Rectangle 8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609600"/>
          </a:xfrm>
        </p:spPr>
        <p:txBody>
          <a:bodyPr/>
          <a:lstStyle/>
          <a:p>
            <a:pPr eaLnBrk="1" hangingPunct="1">
              <a:defRPr/>
            </a:pPr>
            <a:r>
              <a:rPr lang="fr-FR" cap="none"/>
              <a:t>SCREENHOUSE OBSERVATIONS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/>
          <a:srcRect l="139" b="346"/>
          <a:stretch>
            <a:fillRect/>
          </a:stretch>
        </p:blipFill>
        <p:spPr bwMode="auto">
          <a:xfrm>
            <a:off x="228600" y="1066800"/>
            <a:ext cx="7467600" cy="55800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912813"/>
            <a:ext cx="4464050" cy="28971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cap="none"/>
              <a:t>FIELD SCREENING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Garamond" charset="0"/>
            </a:endParaRP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990600"/>
            <a:ext cx="807720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3810000"/>
            <a:ext cx="3633788" cy="2743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PHENOTYPING GUIDE</a:t>
            </a:r>
          </a:p>
        </p:txBody>
      </p:sp>
      <p:pic>
        <p:nvPicPr>
          <p:cNvPr id="34819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40703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9638" y="3810000"/>
            <a:ext cx="4195762" cy="28273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4572000" y="2852738"/>
            <a:ext cx="42497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fr-FR" sz="2800" b="1">
                <a:solidFill>
                  <a:schemeClr val="tx1"/>
                </a:solidFill>
                <a:latin typeface="Tahoma" charset="0"/>
              </a:rPr>
              <a:t>GLOSSARY OF TECHNICAL TERMS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381000" y="3048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b="1">
                <a:solidFill>
                  <a:schemeClr val="tx1"/>
                </a:solidFill>
                <a:latin typeface="Papyrus" charset="0"/>
              </a:rPr>
              <a:t>Albino</a:t>
            </a:r>
          </a:p>
        </p:txBody>
      </p:sp>
      <p:pic>
        <p:nvPicPr>
          <p:cNvPr id="3584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990600"/>
            <a:ext cx="6553200" cy="50752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5400000">
            <a:off x="4399757" y="2037556"/>
            <a:ext cx="4572000" cy="308768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381000" y="5943600"/>
            <a:ext cx="8229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Panicle with only terminal spikelet, flag leaf rolled at its base</a:t>
            </a:r>
          </a:p>
        </p:txBody>
      </p:sp>
      <p:sp>
        <p:nvSpPr>
          <p:cNvPr id="37892" name="Rectangle 6"/>
          <p:cNvSpPr>
            <a:spLocks noChangeArrowheads="1"/>
          </p:cNvSpPr>
          <p:nvPr/>
        </p:nvSpPr>
        <p:spPr bwMode="auto">
          <a:xfrm>
            <a:off x="381000" y="304800"/>
            <a:ext cx="746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b="1">
                <a:solidFill>
                  <a:schemeClr val="tx1"/>
                </a:solidFill>
                <a:latin typeface="Papyrus" charset="0"/>
              </a:rPr>
              <a:t>Terminal spikelet</a:t>
            </a:r>
          </a:p>
        </p:txBody>
      </p:sp>
      <p:pic>
        <p:nvPicPr>
          <p:cNvPr id="37893" name="Picture 9"/>
          <p:cNvPicPr>
            <a:picLocks noChangeAspect="1" noChangeArrowheads="1"/>
          </p:cNvPicPr>
          <p:nvPr/>
        </p:nvPicPr>
        <p:blipFill>
          <a:blip r:embed="rId4"/>
          <a:srcRect l="27429" t="32571" r="9714"/>
          <a:stretch>
            <a:fillRect/>
          </a:stretch>
        </p:blipFill>
        <p:spPr bwMode="auto">
          <a:xfrm>
            <a:off x="765175" y="1295400"/>
            <a:ext cx="3197225" cy="4572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381000" y="3048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b="1">
                <a:solidFill>
                  <a:schemeClr val="tx1"/>
                </a:solidFill>
                <a:latin typeface="Papyrus" charset="0"/>
              </a:rPr>
              <a:t>Dwarf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3" y="1219200"/>
            <a:ext cx="4114800" cy="54864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1063" y="1219200"/>
            <a:ext cx="4114800" cy="54864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75" y="1371600"/>
            <a:ext cx="2752725" cy="42672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5400000">
            <a:off x="4348163" y="1649412"/>
            <a:ext cx="4273550" cy="36734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685800" y="5895975"/>
            <a:ext cx="777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Semi dwarf (-25%) in proportion, delayed flowering. Sterile. </a:t>
            </a:r>
            <a:b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Panicles with hooked spikelets</a:t>
            </a:r>
          </a:p>
        </p:txBody>
      </p:sp>
      <p:sp>
        <p:nvSpPr>
          <p:cNvPr id="40965" name="Rectangle 6"/>
          <p:cNvSpPr>
            <a:spLocks noChangeArrowheads="1"/>
          </p:cNvSpPr>
          <p:nvPr/>
        </p:nvSpPr>
        <p:spPr bwMode="auto">
          <a:xfrm>
            <a:off x="381000" y="304800"/>
            <a:ext cx="7924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b="1">
                <a:solidFill>
                  <a:schemeClr val="tx1"/>
                </a:solidFill>
                <a:latin typeface="Papyrus" charset="0"/>
              </a:rPr>
              <a:t>Semi-dwarf - hooked spikelets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ChangeArrowheads="1"/>
          </p:cNvSpPr>
          <p:nvPr/>
        </p:nvSpPr>
        <p:spPr bwMode="auto">
          <a:xfrm>
            <a:off x="5181600" y="5943600"/>
            <a:ext cx="3810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Lesion mimics, rice blast-like. Wavy leaves, reduced spikelets, fine leaves</a:t>
            </a:r>
          </a:p>
        </p:txBody>
      </p:sp>
      <p:sp>
        <p:nvSpPr>
          <p:cNvPr id="43011" name="Rectangle 6"/>
          <p:cNvSpPr>
            <a:spLocks noChangeArrowheads="1"/>
          </p:cNvSpPr>
          <p:nvPr/>
        </p:nvSpPr>
        <p:spPr bwMode="auto">
          <a:xfrm>
            <a:off x="381000" y="3048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b="1">
                <a:solidFill>
                  <a:schemeClr val="tx1"/>
                </a:solidFill>
                <a:latin typeface="Papyrus" charset="0"/>
              </a:rPr>
              <a:t>Lesion mimics</a:t>
            </a:r>
          </a:p>
        </p:txBody>
      </p:sp>
      <p:pic>
        <p:nvPicPr>
          <p:cNvPr id="43012" name="Picture 8"/>
          <p:cNvPicPr>
            <a:picLocks noChangeAspect="1" noChangeArrowheads="1"/>
          </p:cNvPicPr>
          <p:nvPr/>
        </p:nvPicPr>
        <p:blipFill>
          <a:blip r:embed="rId3"/>
          <a:srcRect l="38527" r="18806" b="8728"/>
          <a:stretch>
            <a:fillRect/>
          </a:stretch>
        </p:blipFill>
        <p:spPr bwMode="auto">
          <a:xfrm>
            <a:off x="809625" y="1295400"/>
            <a:ext cx="2847975" cy="4572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3013" name="Rectangle 9"/>
          <p:cNvSpPr>
            <a:spLocks noChangeArrowheads="1"/>
          </p:cNvSpPr>
          <p:nvPr/>
        </p:nvSpPr>
        <p:spPr bwMode="auto">
          <a:xfrm>
            <a:off x="685800" y="5943600"/>
            <a:ext cx="31575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Dark red spots in some leaves</a:t>
            </a:r>
          </a:p>
        </p:txBody>
      </p:sp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5400000">
            <a:off x="4476750" y="2114550"/>
            <a:ext cx="4572000" cy="29337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0838" y="1225550"/>
            <a:ext cx="5902325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381000" y="3048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b="1">
                <a:solidFill>
                  <a:schemeClr val="tx1"/>
                </a:solidFill>
                <a:latin typeface="Papyrus" charset="0"/>
              </a:rPr>
              <a:t>Brittle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cap="none"/>
              <a:t>BACKGROUND &amp; PURPOSE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Garamond" charset="0"/>
              </a:rPr>
              <a:t>T-DNA (transgenic) insertions generate </a:t>
            </a:r>
            <a:r>
              <a:rPr lang="en-US" i="1">
                <a:latin typeface="Garamond" charset="0"/>
              </a:rPr>
              <a:t>gene knockout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Garamond" charset="0"/>
              </a:rPr>
              <a:t>Location (i.e. knocked gene) of insertion is determined for each line by sequencing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Garamond" charset="0"/>
              </a:rPr>
              <a:t>Establish relation between knocked gene and phenotype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Garamond" charset="0"/>
                <a:cs typeface="Garamond" charset="0"/>
              </a:rPr>
              <a:t>Forward genetics: phenotype </a:t>
            </a:r>
            <a:r>
              <a:rPr lang="en-US" sz="2400">
                <a:latin typeface="Wingdings" charset="2"/>
                <a:ea typeface="Wingdings" charset="2"/>
                <a:cs typeface="Wingdings" charset="2"/>
              </a:rPr>
              <a:t></a:t>
            </a:r>
            <a:r>
              <a:rPr lang="en-US" sz="2400">
                <a:latin typeface="Garamond" charset="0"/>
                <a:cs typeface="Garamond" charset="0"/>
              </a:rPr>
              <a:t> gene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Garamond" charset="0"/>
                <a:cs typeface="Garamond" charset="0"/>
              </a:rPr>
              <a:t>Reverse genetics: gene </a:t>
            </a:r>
            <a:r>
              <a:rPr lang="en-US" sz="2400">
                <a:latin typeface="Wingdings" charset="2"/>
                <a:ea typeface="Wingdings" charset="2"/>
                <a:cs typeface="Wingdings" charset="2"/>
              </a:rPr>
              <a:t></a:t>
            </a:r>
            <a:r>
              <a:rPr lang="en-US" sz="2400">
                <a:latin typeface="Garamond" charset="0"/>
                <a:cs typeface="Garamond" charset="0"/>
              </a:rPr>
              <a:t> phenotype</a:t>
            </a:r>
          </a:p>
          <a:p>
            <a:pPr lvl="1" eaLnBrk="1" hangingPunct="1">
              <a:lnSpc>
                <a:spcPct val="90000"/>
              </a:lnSpc>
              <a:buFont typeface="Times" charset="0"/>
              <a:buNone/>
            </a:pPr>
            <a:endParaRPr lang="en-US" sz="2400">
              <a:latin typeface="Garamond" charset="0"/>
              <a:cs typeface="Garamond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Look at the entire collection for phenotypes (several thousands of lines)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Phenotypic database coupled with FST database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Seed multiplication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6557963" cy="355600"/>
          </a:xfrm>
        </p:spPr>
        <p:txBody>
          <a:bodyPr/>
          <a:lstStyle/>
          <a:p>
            <a:pPr eaLnBrk="1" hangingPunct="1">
              <a:defRPr/>
            </a:pPr>
            <a:r>
              <a:rPr lang="en-US" cap="none"/>
              <a:t>PHENOTYPIC DATABASE</a:t>
            </a:r>
          </a:p>
        </p:txBody>
      </p:sp>
      <p:pic>
        <p:nvPicPr>
          <p:cNvPr id="46083" name="Imag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295400"/>
            <a:ext cx="4572000" cy="463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/>
          <a:lstStyle/>
          <a:p>
            <a:pPr eaLnBrk="1" hangingPunct="1">
              <a:defRPr/>
            </a:pPr>
            <a:r>
              <a:rPr lang="fr-FR" cap="none"/>
              <a:t>DETAILED DISPLAY OF LINES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Garamond" charset="0"/>
            </a:endParaRPr>
          </a:p>
        </p:txBody>
      </p:sp>
      <p:pic>
        <p:nvPicPr>
          <p:cNvPr id="48132" name="Imag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688" y="947738"/>
            <a:ext cx="8189912" cy="559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47725"/>
            <a:ext cx="7391400" cy="577373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19200"/>
            <a:ext cx="4724400" cy="471487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TRAIT SEARCH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Garamond" charset="0"/>
            </a:endParaRPr>
          </a:p>
        </p:txBody>
      </p:sp>
      <p:pic>
        <p:nvPicPr>
          <p:cNvPr id="49156" name="Imag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638" y="1189038"/>
            <a:ext cx="8640762" cy="536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3" y="1447800"/>
            <a:ext cx="8564562" cy="40386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MYLIST</a:t>
            </a:r>
          </a:p>
        </p:txBody>
      </p:sp>
      <p:pic>
        <p:nvPicPr>
          <p:cNvPr id="50179" name="Image 7"/>
          <p:cNvPicPr>
            <a:picLocks noChangeAspect="1"/>
          </p:cNvPicPr>
          <p:nvPr/>
        </p:nvPicPr>
        <p:blipFill>
          <a:blip r:embed="rId2"/>
          <a:srcRect l="201"/>
          <a:stretch>
            <a:fillRect/>
          </a:stretch>
        </p:blipFill>
        <p:spPr bwMode="auto">
          <a:xfrm>
            <a:off x="269875" y="1452563"/>
            <a:ext cx="8621713" cy="433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1206500"/>
            <a:ext cx="8639175" cy="44323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cap="none"/>
              <a:t>COMPLEX SEARCH (TEXT)</a:t>
            </a:r>
            <a:endParaRPr lang="fr-FR" cap="none"/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381000" y="457200"/>
            <a:ext cx="6557963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 sz="3600" b="1">
              <a:solidFill>
                <a:schemeClr val="tx1"/>
              </a:solidFill>
              <a:latin typeface="Papyrus" charset="0"/>
            </a:endParaRPr>
          </a:p>
        </p:txBody>
      </p:sp>
      <p:pic>
        <p:nvPicPr>
          <p:cNvPr id="51204" name="Imag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0" y="1219200"/>
            <a:ext cx="56515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STATISTICS ON TRAITS AND LINES</a:t>
            </a:r>
          </a:p>
        </p:txBody>
      </p:sp>
      <p:pic>
        <p:nvPicPr>
          <p:cNvPr id="52227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8610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71600"/>
            <a:ext cx="6705600" cy="4814888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STATS ON TRAITS PER ORGAN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247900" y="1460500"/>
          <a:ext cx="4648200" cy="4636007"/>
        </p:xfrm>
        <a:graphic>
          <a:graphicData uri="http://schemas.openxmlformats.org/drawingml/2006/table">
            <a:tbl>
              <a:tblPr/>
              <a:tblGrid>
                <a:gridCol w="2133600"/>
                <a:gridCol w="2514600"/>
              </a:tblGrid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i="1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Organ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i="1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# mutant phenotypes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6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Leaf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1428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Panicle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650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Endosperm, Seed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621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Culm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324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Flag leaf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173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Spikelet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169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Glume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144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Hull, Internode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92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Panicle, Leaf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49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Root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Leaf, culm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Leaf, Panicle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Lemma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20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Palea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Seed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Panicle, spikelet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Ligule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Entire plant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3867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SEGREGATION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</p:nvPr>
        </p:nvGraphicFramePr>
        <p:xfrm>
          <a:off x="1752600" y="1524000"/>
          <a:ext cx="5334000" cy="4048760"/>
        </p:xfrm>
        <a:graphic>
          <a:graphicData uri="http://schemas.openxmlformats.org/drawingml/2006/table">
            <a:tbl>
              <a:tblPr/>
              <a:tblGrid>
                <a:gridCol w="2305050"/>
                <a:gridCol w="1009650"/>
                <a:gridCol w="1009650"/>
                <a:gridCol w="1009650"/>
              </a:tblGrid>
              <a:tr h="4572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400" b="1" i="1" u="none" strike="noStrike">
                          <a:latin typeface="Garamond"/>
                          <a:cs typeface="Garamond"/>
                        </a:rPr>
                        <a:t>Mutant name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400" b="1" i="1" u="none" strike="noStrike">
                          <a:latin typeface="Garamond"/>
                          <a:cs typeface="Garamond"/>
                        </a:rPr>
                        <a:t>Nb Dom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400" b="1" i="1" u="none" strike="noStrike">
                          <a:latin typeface="Garamond"/>
                          <a:cs typeface="Garamond"/>
                        </a:rPr>
                        <a:t>Nb Rec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400" b="1" i="1" u="none" strike="noStrike">
                          <a:latin typeface="Garamond"/>
                          <a:cs typeface="Garamond"/>
                        </a:rPr>
                        <a:t>Total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empty seed-2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365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939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empty seed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351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albino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636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semi-dwarf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721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819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yellow-green-4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305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horizontal leaf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yellow-green-3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delayed flowering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457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dwarf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304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horizontal fl.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semi-dwarf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336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355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giant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wide / long leaves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albino-2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189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fr-FR" sz="2000" b="0" i="0" u="none" strike="noStrike">
                          <a:latin typeface="Garamond"/>
                          <a:cs typeface="Garamond"/>
                        </a:rPr>
                        <a:t>203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TRAIT CO-OCCURRENCES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4886325" cy="496570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LINK TRAITS TO FSTS</a:t>
            </a:r>
          </a:p>
        </p:txBody>
      </p:sp>
      <p:pic>
        <p:nvPicPr>
          <p:cNvPr id="56323" name="Image 5"/>
          <p:cNvPicPr>
            <a:picLocks noChangeAspect="1"/>
          </p:cNvPicPr>
          <p:nvPr/>
        </p:nvPicPr>
        <p:blipFill>
          <a:blip r:embed="rId2"/>
          <a:srcRect l="749" t="7576" r="1976" b="16667"/>
          <a:stretch>
            <a:fillRect/>
          </a:stretch>
        </p:blipFill>
        <p:spPr bwMode="auto">
          <a:xfrm>
            <a:off x="152400" y="1177925"/>
            <a:ext cx="7696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Rectangle à coins arrondis 6"/>
          <p:cNvSpPr>
            <a:spLocks noChangeArrowheads="1"/>
          </p:cNvSpPr>
          <p:nvPr/>
        </p:nvSpPr>
        <p:spPr bwMode="auto">
          <a:xfrm>
            <a:off x="4572000" y="5943600"/>
            <a:ext cx="1371600" cy="2286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/>
          </a:p>
        </p:txBody>
      </p:sp>
      <p:sp>
        <p:nvSpPr>
          <p:cNvPr id="56325" name="Rectangle à coins arrondis 7"/>
          <p:cNvSpPr>
            <a:spLocks noChangeArrowheads="1"/>
          </p:cNvSpPr>
          <p:nvPr/>
        </p:nvSpPr>
        <p:spPr bwMode="auto">
          <a:xfrm>
            <a:off x="5638800" y="1114425"/>
            <a:ext cx="762000" cy="390525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/>
          </a:p>
        </p:txBody>
      </p:sp>
      <p:grpSp>
        <p:nvGrpSpPr>
          <p:cNvPr id="56326" name="Grouper 12"/>
          <p:cNvGrpSpPr>
            <a:grpSpLocks/>
          </p:cNvGrpSpPr>
          <p:nvPr/>
        </p:nvGrpSpPr>
        <p:grpSpPr bwMode="auto">
          <a:xfrm>
            <a:off x="152400" y="1555750"/>
            <a:ext cx="8788400" cy="3321050"/>
            <a:chOff x="152400" y="1555262"/>
            <a:chExt cx="8788977" cy="3321538"/>
          </a:xfrm>
        </p:grpSpPr>
        <p:pic>
          <p:nvPicPr>
            <p:cNvPr id="56331" name="Imag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400" y="1555262"/>
              <a:ext cx="8788977" cy="3321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2" name="Rectangle à coins arrondis 8"/>
            <p:cNvSpPr>
              <a:spLocks noChangeArrowheads="1"/>
            </p:cNvSpPr>
            <p:nvPr/>
          </p:nvSpPr>
          <p:spPr bwMode="auto">
            <a:xfrm>
              <a:off x="1676400" y="3048000"/>
              <a:ext cx="1981200" cy="228600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Tx/>
                <a:buChar char="•"/>
              </a:pPr>
              <a:endParaRPr lang="fr-FR"/>
            </a:p>
          </p:txBody>
        </p:sp>
      </p:grpSp>
      <p:grpSp>
        <p:nvGrpSpPr>
          <p:cNvPr id="3" name="Grouper 11"/>
          <p:cNvGrpSpPr>
            <a:grpSpLocks/>
          </p:cNvGrpSpPr>
          <p:nvPr/>
        </p:nvGrpSpPr>
        <p:grpSpPr bwMode="auto">
          <a:xfrm>
            <a:off x="138113" y="2057400"/>
            <a:ext cx="8867775" cy="4227513"/>
            <a:chOff x="122999" y="1828799"/>
            <a:chExt cx="8868601" cy="4226889"/>
          </a:xfrm>
        </p:grpSpPr>
        <p:pic>
          <p:nvPicPr>
            <p:cNvPr id="56329" name="Imag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2999" y="1828799"/>
              <a:ext cx="8868601" cy="4226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0" name="Rectangle à coins arrondis 10"/>
            <p:cNvSpPr>
              <a:spLocks noChangeArrowheads="1"/>
            </p:cNvSpPr>
            <p:nvPr/>
          </p:nvSpPr>
          <p:spPr bwMode="auto">
            <a:xfrm>
              <a:off x="1752600" y="2790534"/>
              <a:ext cx="1828800" cy="228600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Tx/>
                <a:buChar char="•"/>
              </a:pPr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524000"/>
            <a:ext cx="7556500" cy="48895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COLLECTION FIGURES</a:t>
            </a:r>
          </a:p>
        </p:txBody>
      </p:sp>
      <p:sp>
        <p:nvSpPr>
          <p:cNvPr id="1945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Garamond" charset="0"/>
              </a:rPr>
              <a:t>Prepared at Cirad (E. Guiderdoni’s group)</a:t>
            </a:r>
          </a:p>
          <a:p>
            <a:pPr eaLnBrk="1" hangingPunct="1"/>
            <a:r>
              <a:rPr lang="fr-FR">
                <a:latin typeface="Garamond" charset="0"/>
              </a:rPr>
              <a:t>Cultivar Nipponbare</a:t>
            </a:r>
          </a:p>
          <a:p>
            <a:pPr eaLnBrk="1" hangingPunct="1"/>
            <a:r>
              <a:rPr lang="fr-FR" i="1">
                <a:latin typeface="Garamond" charset="0"/>
              </a:rPr>
              <a:t>Agrobacterium</a:t>
            </a:r>
            <a:r>
              <a:rPr lang="fr-FR">
                <a:latin typeface="Garamond" charset="0"/>
              </a:rPr>
              <a:t>-mediated</a:t>
            </a:r>
          </a:p>
          <a:p>
            <a:pPr eaLnBrk="1" hangingPunct="1"/>
            <a:r>
              <a:rPr lang="fr-FR">
                <a:latin typeface="Garamond" charset="0"/>
              </a:rPr>
              <a:t>Several T-DNA constructs (enhancer trap)</a:t>
            </a:r>
          </a:p>
          <a:p>
            <a:pPr eaLnBrk="1" hangingPunct="1"/>
            <a:r>
              <a:rPr lang="fr-FR">
                <a:latin typeface="Garamond" charset="0"/>
              </a:rPr>
              <a:t>30,000+ insertion lines generated</a:t>
            </a:r>
          </a:p>
          <a:p>
            <a:pPr eaLnBrk="1" hangingPunct="1"/>
            <a:r>
              <a:rPr lang="fr-FR">
                <a:latin typeface="Garamond" charset="0"/>
              </a:rPr>
              <a:t>27,555 T-DNA FSTs (17,000+ discrete loci)</a:t>
            </a:r>
          </a:p>
          <a:p>
            <a:pPr eaLnBrk="1" hangingPunct="1"/>
            <a:r>
              <a:rPr lang="fr-FR">
                <a:latin typeface="Garamond" charset="0"/>
              </a:rPr>
              <a:t>14,355 Tos 17</a:t>
            </a:r>
          </a:p>
          <a:p>
            <a:pPr eaLnBrk="1" hangingPunct="1"/>
            <a:endParaRPr lang="fr-FR">
              <a:latin typeface="Garamond" charset="0"/>
            </a:endParaRPr>
          </a:p>
          <a:p>
            <a:pPr eaLnBrk="1" hangingPunct="1"/>
            <a:endParaRPr lang="fr-FR">
              <a:latin typeface="Garamond" charset="0"/>
            </a:endParaRPr>
          </a:p>
          <a:p>
            <a:pPr eaLnBrk="1" hangingPunct="1"/>
            <a:endParaRPr lang="fr-FR">
              <a:latin typeface="Garamo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EXAMPLE: LESION MIMICS</a:t>
            </a:r>
          </a:p>
        </p:txBody>
      </p:sp>
      <p:pic>
        <p:nvPicPr>
          <p:cNvPr id="57347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47800"/>
            <a:ext cx="838200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Rectangle à coins arrondis 3"/>
          <p:cNvSpPr>
            <a:spLocks noChangeArrowheads="1"/>
          </p:cNvSpPr>
          <p:nvPr/>
        </p:nvSpPr>
        <p:spPr bwMode="auto">
          <a:xfrm>
            <a:off x="6810375" y="2790825"/>
            <a:ext cx="1800225" cy="390525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828800"/>
            <a:ext cx="6972300" cy="41529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GENE2TRAITS</a:t>
            </a:r>
          </a:p>
        </p:txBody>
      </p:sp>
      <p:pic>
        <p:nvPicPr>
          <p:cNvPr id="58371" name="Imag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47800"/>
            <a:ext cx="87820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à coins arrondis 3"/>
          <p:cNvSpPr>
            <a:spLocks noChangeArrowheads="1"/>
          </p:cNvSpPr>
          <p:nvPr/>
        </p:nvSpPr>
        <p:spPr bwMode="auto">
          <a:xfrm>
            <a:off x="7343775" y="4114800"/>
            <a:ext cx="1800225" cy="2286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/>
          </a:p>
        </p:txBody>
      </p:sp>
      <p:sp>
        <p:nvSpPr>
          <p:cNvPr id="58373" name="Rectangle à coins arrondis 4"/>
          <p:cNvSpPr>
            <a:spLocks noChangeArrowheads="1"/>
          </p:cNvSpPr>
          <p:nvPr/>
        </p:nvSpPr>
        <p:spPr bwMode="auto">
          <a:xfrm>
            <a:off x="7343775" y="5286375"/>
            <a:ext cx="1800225" cy="2286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67000"/>
            <a:ext cx="8189913" cy="21336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143000"/>
            <a:ext cx="7645400" cy="527367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GENE2TRAITS</a:t>
            </a:r>
          </a:p>
        </p:txBody>
      </p:sp>
      <p:pic>
        <p:nvPicPr>
          <p:cNvPr id="59395" name="Image 7" descr="Screen shot 2009-11-17 at 11.21.30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85900"/>
            <a:ext cx="86868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r 14"/>
          <p:cNvGrpSpPr/>
          <p:nvPr/>
        </p:nvGrpSpPr>
        <p:grpSpPr>
          <a:xfrm>
            <a:off x="990600" y="1270000"/>
            <a:ext cx="7077004" cy="5511800"/>
            <a:chOff x="990600" y="1270000"/>
            <a:chExt cx="7077004" cy="55118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1" name="Image 10" descr="Screen shot 2009-11-17 at 11.26.21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270560"/>
              <a:ext cx="4038600" cy="4368240"/>
            </a:xfrm>
            <a:prstGeom prst="rect">
              <a:avLst/>
            </a:prstGeom>
          </p:spPr>
        </p:pic>
        <p:pic>
          <p:nvPicPr>
            <p:cNvPr id="13" name="Image 12" descr="Screen shot 2009-11-17 at 11.31.17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1270000"/>
              <a:ext cx="3038404" cy="4267200"/>
            </a:xfrm>
            <a:prstGeom prst="rect">
              <a:avLst/>
            </a:prstGeom>
          </p:spPr>
        </p:pic>
        <p:pic>
          <p:nvPicPr>
            <p:cNvPr id="14" name="Image 13" descr="Screen shot 2009-11-17 at 11.34.20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2618" y="5454524"/>
              <a:ext cx="5338763" cy="13272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GENE2TRAITS</a:t>
            </a:r>
          </a:p>
        </p:txBody>
      </p:sp>
      <p:pic>
        <p:nvPicPr>
          <p:cNvPr id="60420" name="Image 8" descr="Screen shot 2009-11-17 at 11.20.57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1524000"/>
            <a:ext cx="86106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r 15"/>
          <p:cNvGrpSpPr/>
          <p:nvPr/>
        </p:nvGrpSpPr>
        <p:grpSpPr>
          <a:xfrm>
            <a:off x="1127638" y="1371600"/>
            <a:ext cx="6949562" cy="3921760"/>
            <a:chOff x="822838" y="1371600"/>
            <a:chExt cx="6949562" cy="392176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12" name="Image 11" descr="Screen shot 2009-11-17 at 11.30.25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838" y="1371600"/>
              <a:ext cx="3596762" cy="3921760"/>
            </a:xfrm>
            <a:prstGeom prst="rect">
              <a:avLst/>
            </a:prstGeom>
          </p:spPr>
        </p:pic>
        <p:pic>
          <p:nvPicPr>
            <p:cNvPr id="15" name="Image 14" descr="Screen shot 2009-11-17 at 11.27.58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1371600"/>
              <a:ext cx="3429000" cy="39167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cap="none"/>
              <a:t>IN BRIEF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</a:rPr>
              <a:t>28,000 lines were phenotyped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</a:rPr>
              <a:t>Link phenotypes to FSTs for fast identification of candidate genes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</a:rPr>
              <a:t>All data in both </a:t>
            </a:r>
            <a:r>
              <a:rPr lang="fr-FR" smtClean="0">
                <a:latin typeface="Garamond" charset="0"/>
              </a:rPr>
              <a:t>PaddyGenesBook </a:t>
            </a:r>
            <a:r>
              <a:rPr lang="en-US" smtClean="0">
                <a:latin typeface="Garamond" charset="0"/>
              </a:rPr>
              <a:t>and Oryza Tag Line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</a:rPr>
              <a:t>Seed increase &amp; storage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</a:rPr>
              <a:t>Contribution to the effort made by the International Rice Functional Genomics Consortium (IRFGC)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</a:rPr>
              <a:t>Several laboratories working on the OTL lines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  <a:cs typeface="Garamond" charset="0"/>
              </a:rPr>
              <a:t>INRA, IRD, Cirad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latin typeface="Garamond" charset="0"/>
                <a:cs typeface="Garamond" charset="0"/>
              </a:rPr>
              <a:t>Open to collaborations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AVAILABILITY</a:t>
            </a:r>
          </a:p>
        </p:txBody>
      </p:sp>
      <p:sp>
        <p:nvSpPr>
          <p:cNvPr id="63491" name="Espace réservé du contenu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 eaLnBrk="1" hangingPunct="1"/>
            <a:r>
              <a:rPr lang="fr-FR">
                <a:latin typeface="Garamond" charset="0"/>
              </a:rPr>
              <a:t>PaddyGenesBook available soon at </a:t>
            </a:r>
            <a:br>
              <a:rPr lang="fr-FR">
                <a:latin typeface="Garamond" charset="0"/>
              </a:rPr>
            </a:br>
            <a:r>
              <a:rPr lang="fr-FR">
                <a:latin typeface="Garamond" charset="0"/>
              </a:rPr>
              <a:t>	</a:t>
            </a:r>
            <a:r>
              <a:rPr lang="fr-FR" sz="2000">
                <a:latin typeface="Tahoma" charset="0"/>
                <a:ea typeface="Tahoma" charset="0"/>
                <a:cs typeface="Tahoma" charset="0"/>
              </a:rPr>
              <a:t>http://mapdisto.free.fr/PaddyGenesBook</a:t>
            </a:r>
          </a:p>
          <a:p>
            <a:pPr eaLnBrk="1" hangingPunct="1">
              <a:buFont typeface="Times" charset="0"/>
              <a:buNone/>
            </a:pPr>
            <a:endParaRPr lang="fr-FR">
              <a:latin typeface="Garamond" charset="0"/>
            </a:endParaRPr>
          </a:p>
          <a:p>
            <a:pPr eaLnBrk="1" hangingPunct="1">
              <a:buFont typeface="Times" charset="0"/>
              <a:buNone/>
            </a:pPr>
            <a:endParaRPr lang="fr-FR">
              <a:latin typeface="Garamond" charset="0"/>
            </a:endParaRPr>
          </a:p>
          <a:p>
            <a:pPr eaLnBrk="1" hangingPunct="1"/>
            <a:r>
              <a:rPr lang="fr-FR">
                <a:latin typeface="Garamond" charset="0"/>
              </a:rPr>
              <a:t>Oryza Tag Line</a:t>
            </a:r>
            <a:br>
              <a:rPr lang="fr-FR">
                <a:latin typeface="Garamond" charset="0"/>
              </a:rPr>
            </a:br>
            <a:r>
              <a:rPr lang="fr-FR">
                <a:latin typeface="Garamond" charset="0"/>
              </a:rPr>
              <a:t>	</a:t>
            </a:r>
            <a:r>
              <a:rPr lang="fr-FR" sz="2000">
                <a:latin typeface="Tahoma" charset="0"/>
                <a:ea typeface="Tahoma" charset="0"/>
                <a:cs typeface="Tahoma" charset="0"/>
              </a:rPr>
              <a:t>http://urgi.versailles.inra.fr/OryzaTagLine</a:t>
            </a:r>
          </a:p>
          <a:p>
            <a:pPr eaLnBrk="1" hangingPunct="1"/>
            <a:endParaRPr lang="fr-FR">
              <a:latin typeface="Garamond" charset="0"/>
            </a:endParaRPr>
          </a:p>
        </p:txBody>
      </p:sp>
      <p:pic>
        <p:nvPicPr>
          <p:cNvPr id="63492" name="Image 3"/>
          <p:cNvPicPr>
            <a:picLocks noChangeAspect="1"/>
          </p:cNvPicPr>
          <p:nvPr/>
        </p:nvPicPr>
        <p:blipFill>
          <a:blip r:embed="rId2"/>
          <a:srcRect b="1868"/>
          <a:stretch>
            <a:fillRect/>
          </a:stretch>
        </p:blipFill>
        <p:spPr bwMode="auto">
          <a:xfrm>
            <a:off x="1219200" y="4597400"/>
            <a:ext cx="5181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Imag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6070600"/>
            <a:ext cx="57292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Imag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2208213"/>
            <a:ext cx="33528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5" name="Imag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1981200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6" name="Image 7"/>
          <p:cNvPicPr>
            <a:picLocks noChangeAspect="1"/>
          </p:cNvPicPr>
          <p:nvPr/>
        </p:nvPicPr>
        <p:blipFill>
          <a:blip r:embed="rId6"/>
          <a:srcRect r="14804"/>
          <a:stretch>
            <a:fillRect/>
          </a:stretch>
        </p:blipFill>
        <p:spPr bwMode="auto">
          <a:xfrm>
            <a:off x="1219200" y="4038600"/>
            <a:ext cx="71628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INCREASE T-DNA LINES EFFICIENCY</a:t>
            </a:r>
          </a:p>
        </p:txBody>
      </p:sp>
      <p:sp>
        <p:nvSpPr>
          <p:cNvPr id="64515" name="Espace réservé du contenu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2438400"/>
          </a:xfrm>
        </p:spPr>
        <p:txBody>
          <a:bodyPr/>
          <a:lstStyle/>
          <a:p>
            <a:pPr eaLnBrk="1" hangingPunct="1"/>
            <a:r>
              <a:rPr lang="fr-FR">
                <a:latin typeface="Garamond" charset="0"/>
              </a:rPr>
              <a:t>T-DNA and Tos17 sequencing do not provide the full information on mutations</a:t>
            </a:r>
          </a:p>
          <a:p>
            <a:pPr lvl="1" eaLnBrk="1" hangingPunct="1"/>
            <a:r>
              <a:rPr lang="fr-FR">
                <a:latin typeface="Garamond" charset="0"/>
                <a:cs typeface="Garamond" charset="0"/>
              </a:rPr>
              <a:t>Forward approach starting from key phenotypes</a:t>
            </a:r>
          </a:p>
          <a:p>
            <a:pPr lvl="1" eaLnBrk="1" hangingPunct="1"/>
            <a:r>
              <a:rPr lang="fr-FR">
                <a:latin typeface="Garamond" charset="0"/>
                <a:cs typeface="Garamond" charset="0"/>
              </a:rPr>
              <a:t>Identify phenotypic mutants</a:t>
            </a:r>
          </a:p>
          <a:p>
            <a:pPr lvl="1" eaLnBrk="1" hangingPunct="1"/>
            <a:r>
              <a:rPr lang="fr-FR">
                <a:latin typeface="Garamond" charset="0"/>
                <a:cs typeface="Garamond" charset="0"/>
              </a:rPr>
              <a:t>Re-sequence mutants to evidence genomic changes</a:t>
            </a:r>
          </a:p>
          <a:p>
            <a:pPr lvl="1" eaLnBrk="1" hangingPunct="1"/>
            <a:r>
              <a:rPr lang="fr-FR">
                <a:latin typeface="Garamond" charset="0"/>
                <a:cs typeface="Garamond" charset="0"/>
              </a:rPr>
              <a:t>Correlate with phenotype</a:t>
            </a:r>
          </a:p>
        </p:txBody>
      </p:sp>
      <p:sp>
        <p:nvSpPr>
          <p:cNvPr id="64516" name="Espace réservé du contenu 2"/>
          <p:cNvSpPr txBox="1">
            <a:spLocks/>
          </p:cNvSpPr>
          <p:nvPr/>
        </p:nvSpPr>
        <p:spPr bwMode="auto">
          <a:xfrm>
            <a:off x="685800" y="4419600"/>
            <a:ext cx="7772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  <a:buFont typeface="Times" charset="0"/>
              <a:buChar char="•"/>
            </a:pPr>
            <a:r>
              <a:rPr lang="fr-FR">
                <a:solidFill>
                  <a:schemeClr val="tx1"/>
                </a:solidFill>
                <a:latin typeface="Garamond" charset="0"/>
              </a:rPr>
              <a:t>Compile all cloned genes and QTLs</a:t>
            </a:r>
          </a:p>
          <a:p>
            <a:pPr marL="457200" indent="-457200">
              <a:spcBef>
                <a:spcPct val="50000"/>
              </a:spcBef>
              <a:buFont typeface="Times" charset="0"/>
              <a:buChar char="•"/>
            </a:pPr>
            <a:r>
              <a:rPr lang="fr-FR">
                <a:solidFill>
                  <a:schemeClr val="tx1"/>
                </a:solidFill>
                <a:latin typeface="Garamond" charset="0"/>
              </a:rPr>
              <a:t>Include into gene2trait analysis</a:t>
            </a:r>
          </a:p>
          <a:p>
            <a:pPr marL="457200" indent="-457200">
              <a:spcBef>
                <a:spcPct val="50000"/>
              </a:spcBef>
              <a:buFont typeface="Times" charset="0"/>
              <a:buChar char="•"/>
            </a:pPr>
            <a:r>
              <a:rPr lang="fr-FR">
                <a:solidFill>
                  <a:schemeClr val="tx1"/>
                </a:solidFill>
                <a:latin typeface="Garamond" charset="0"/>
              </a:rPr>
              <a:t>Compare to unidentified genes and QTL positions</a:t>
            </a:r>
          </a:p>
          <a:p>
            <a:pPr marL="457200" indent="-457200">
              <a:spcBef>
                <a:spcPct val="50000"/>
              </a:spcBef>
              <a:buFont typeface="Times" charset="0"/>
              <a:buChar char="•"/>
            </a:pPr>
            <a:endParaRPr lang="fr-FR" sz="2000">
              <a:solidFill>
                <a:schemeClr val="tx1"/>
              </a:solidFill>
              <a:latin typeface="Garamond" charset="0"/>
            </a:endParaRPr>
          </a:p>
        </p:txBody>
      </p:sp>
      <p:sp>
        <p:nvSpPr>
          <p:cNvPr id="3" name="Titre 1"/>
          <p:cNvSpPr>
            <a:spLocks/>
          </p:cNvSpPr>
          <p:nvPr/>
        </p:nvSpPr>
        <p:spPr bwMode="auto">
          <a:xfrm>
            <a:off x="434975" y="36449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fr-FR" sz="2800" b="1">
                <a:solidFill>
                  <a:schemeClr val="tx1"/>
                </a:solidFill>
                <a:latin typeface="Tahoma" charset="0"/>
              </a:rPr>
              <a:t>VALIDATE THE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990600" y="1371600"/>
            <a:ext cx="2590800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CIAT: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J. Lozano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M. Bouniol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S. Acosta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L. Motato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M. Brito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V. H. Lozano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E. Robayo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J. Tigreros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E. Armero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1371600"/>
            <a:ext cx="2971800" cy="37242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DAP Unit: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E. Guiderdoni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D. Mieulet (Cirad)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C. Gay (INRA)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M. Portefaix (INRA)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2000">
              <a:solidFill>
                <a:schemeClr val="tx1"/>
              </a:solidFill>
              <a:latin typeface="Garamond"/>
              <a:ea typeface="+mn-ea"/>
              <a:cs typeface="Garamond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1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IRD: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A. Ghesquière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>
                <a:solidFill>
                  <a:schemeClr val="tx1"/>
                </a:solidFill>
                <a:latin typeface="Garamond"/>
                <a:ea typeface="+mn-ea"/>
                <a:cs typeface="Garamond"/>
              </a:rPr>
              <a:t>T. Mathieu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2000">
              <a:solidFill>
                <a:schemeClr val="tx1"/>
              </a:solidFill>
              <a:latin typeface="Garamond"/>
              <a:ea typeface="+mn-ea"/>
              <a:cs typeface="Garamond"/>
            </a:endParaRPr>
          </a:p>
          <a:p>
            <a:pPr>
              <a:defRPr/>
            </a:pPr>
            <a:endParaRPr lang="en-US" sz="2000">
              <a:solidFill>
                <a:schemeClr val="tx1"/>
              </a:solidFill>
              <a:latin typeface="Garamond"/>
              <a:ea typeface="+mn-ea"/>
              <a:cs typeface="Garamond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457200" y="381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fr-FR" sz="3200" b="1" kern="0" cap="sm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They did the work</a:t>
            </a:r>
          </a:p>
        </p:txBody>
      </p:sp>
      <p:sp>
        <p:nvSpPr>
          <p:cNvPr id="65541" name="Rectangle 8"/>
          <p:cNvSpPr>
            <a:spLocks noChangeArrowheads="1"/>
          </p:cNvSpPr>
          <p:nvPr/>
        </p:nvSpPr>
        <p:spPr bwMode="auto">
          <a:xfrm>
            <a:off x="3200400" y="5057775"/>
            <a:ext cx="4648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Special thanks to:</a:t>
            </a:r>
          </a:p>
          <a:p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J. Tohme (CIAT)</a:t>
            </a:r>
          </a:p>
          <a:p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P. Perez (Biogemma)</a:t>
            </a:r>
          </a:p>
          <a:p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Genoplante</a:t>
            </a:r>
          </a:p>
          <a:p>
            <a:r>
              <a:rPr lang="en-US" sz="2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Agence Nationale de la Recherche (ANR)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6" descr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2400" y="-26988"/>
            <a:ext cx="9448800" cy="69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 rot="5420653">
            <a:off x="6218238" y="30480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381000"/>
            <a:ext cx="1981200" cy="1201738"/>
          </a:xfrm>
          <a:prstGeom prst="rect">
            <a:avLst/>
          </a:prstGeom>
          <a:noFill/>
          <a:ln w="28575">
            <a:solidFill>
              <a:srgbClr val="3366CC"/>
            </a:solidFill>
            <a:miter lim="800000"/>
            <a:headEnd/>
            <a:tailEnd/>
          </a:ln>
        </p:spPr>
      </p:pic>
      <p:pic>
        <p:nvPicPr>
          <p:cNvPr id="20484" name="Picture 5" descr="C:\Mes documents\Mes images\tuberiz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825" y="1524000"/>
            <a:ext cx="638175" cy="2409825"/>
          </a:xfrm>
          <a:prstGeom prst="rect">
            <a:avLst/>
          </a:prstGeom>
          <a:noFill/>
          <a:ln w="28575">
            <a:solidFill>
              <a:srgbClr val="008080"/>
            </a:solidFill>
            <a:miter lim="800000"/>
            <a:headEnd/>
            <a:tailEnd/>
          </a:ln>
        </p:spPr>
      </p:pic>
      <p:pic>
        <p:nvPicPr>
          <p:cNvPr id="20485" name="Picture 6" descr="C:\Mes documents\Mes images\calsré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57200"/>
            <a:ext cx="1495425" cy="781050"/>
          </a:xfrm>
          <a:prstGeom prst="rect">
            <a:avLst/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</p:spPr>
      </p:pic>
      <p:pic>
        <p:nvPicPr>
          <p:cNvPr id="20486" name="Picture 7" descr="E:\PCR2 gel9A- 1.jpg"/>
          <p:cNvPicPr>
            <a:picLocks noChangeAspect="1" noChangeArrowheads="1"/>
          </p:cNvPicPr>
          <p:nvPr/>
        </p:nvPicPr>
        <p:blipFill>
          <a:blip r:embed="rId5">
            <a:lum bright="-6000" contrast="6000"/>
          </a:blip>
          <a:srcRect/>
          <a:stretch>
            <a:fillRect/>
          </a:stretch>
        </p:blipFill>
        <p:spPr bwMode="auto">
          <a:xfrm>
            <a:off x="1495425" y="2362200"/>
            <a:ext cx="2286000" cy="1468438"/>
          </a:xfrm>
          <a:prstGeom prst="rect">
            <a:avLst/>
          </a:prstGeom>
          <a:noFill/>
          <a:ln w="19050">
            <a:solidFill>
              <a:srgbClr val="3366CC"/>
            </a:solidFill>
            <a:miter lim="800000"/>
            <a:headEnd/>
            <a:tailEnd/>
          </a:ln>
        </p:spPr>
      </p:pic>
      <p:sp>
        <p:nvSpPr>
          <p:cNvPr id="20487" name="AutoShape 8"/>
          <p:cNvSpPr>
            <a:spLocks noChangeArrowheads="1"/>
          </p:cNvSpPr>
          <p:nvPr/>
        </p:nvSpPr>
        <p:spPr bwMode="auto">
          <a:xfrm rot="-2980100">
            <a:off x="3705225" y="1752600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488" name="AutoShape 9"/>
          <p:cNvSpPr>
            <a:spLocks noChangeArrowheads="1"/>
          </p:cNvSpPr>
          <p:nvPr/>
        </p:nvSpPr>
        <p:spPr bwMode="auto">
          <a:xfrm>
            <a:off x="581025" y="1143000"/>
            <a:ext cx="457200" cy="533400"/>
          </a:xfrm>
          <a:prstGeom prst="downArrow">
            <a:avLst>
              <a:gd name="adj1" fmla="val 50000"/>
              <a:gd name="adj2" fmla="val 29167"/>
            </a:avLst>
          </a:prstGeom>
          <a:gradFill rotWithShape="0">
            <a:gsLst>
              <a:gs pos="0">
                <a:srgbClr val="003B3B"/>
              </a:gs>
              <a:gs pos="50000">
                <a:srgbClr val="008080"/>
              </a:gs>
              <a:gs pos="100000">
                <a:srgbClr val="003B3B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489" name="AutoShape 10"/>
          <p:cNvSpPr>
            <a:spLocks noChangeArrowheads="1"/>
          </p:cNvSpPr>
          <p:nvPr/>
        </p:nvSpPr>
        <p:spPr bwMode="auto">
          <a:xfrm rot="224988">
            <a:off x="2562225" y="4495800"/>
            <a:ext cx="914400" cy="409575"/>
          </a:xfrm>
          <a:prstGeom prst="rightArrow">
            <a:avLst>
              <a:gd name="adj1" fmla="val 50000"/>
              <a:gd name="adj2" fmla="val 55814"/>
            </a:avLst>
          </a:prstGeom>
          <a:gradFill rotWithShape="0">
            <a:gsLst>
              <a:gs pos="0">
                <a:srgbClr val="003B3B"/>
              </a:gs>
              <a:gs pos="50000">
                <a:srgbClr val="008080"/>
              </a:gs>
              <a:gs pos="100000">
                <a:srgbClr val="003B3B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pic>
        <p:nvPicPr>
          <p:cNvPr id="20490" name="Picture 11" descr="C:\Mes documents\Mes images\planteriz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57825" y="4343400"/>
            <a:ext cx="1012825" cy="1600200"/>
          </a:xfrm>
          <a:prstGeom prst="rect">
            <a:avLst/>
          </a:prstGeom>
          <a:noFill/>
          <a:ln w="28575">
            <a:solidFill>
              <a:srgbClr val="008080"/>
            </a:solidFill>
            <a:miter lim="800000"/>
            <a:headEnd/>
            <a:tailEnd/>
          </a:ln>
        </p:spPr>
      </p:pic>
      <p:pic>
        <p:nvPicPr>
          <p:cNvPr id="20491" name="Picture 12" descr="C:\Mes documents\Mes images\planteriz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43025" y="4114800"/>
            <a:ext cx="1012825" cy="1600200"/>
          </a:xfrm>
          <a:prstGeom prst="rect">
            <a:avLst/>
          </a:prstGeom>
          <a:noFill/>
          <a:ln w="28575">
            <a:solidFill>
              <a:srgbClr val="008080"/>
            </a:solidFill>
            <a:miter lim="800000"/>
            <a:headEnd/>
            <a:tailEnd/>
          </a:ln>
        </p:spPr>
      </p:pic>
      <p:sp>
        <p:nvSpPr>
          <p:cNvPr id="20492" name="AutoShape 13"/>
          <p:cNvSpPr>
            <a:spLocks noChangeArrowheads="1"/>
          </p:cNvSpPr>
          <p:nvPr/>
        </p:nvSpPr>
        <p:spPr bwMode="auto">
          <a:xfrm>
            <a:off x="7896225" y="4876800"/>
            <a:ext cx="1066800" cy="1371600"/>
          </a:xfrm>
          <a:prstGeom prst="flowChartMagneticDisk">
            <a:avLst/>
          </a:prstGeom>
          <a:gradFill rotWithShape="0">
            <a:gsLst>
              <a:gs pos="0">
                <a:srgbClr val="003B3B"/>
              </a:gs>
              <a:gs pos="50000">
                <a:srgbClr val="008080"/>
              </a:gs>
              <a:gs pos="100000">
                <a:srgbClr val="003B3B"/>
              </a:gs>
            </a:gsLst>
            <a:lin ang="0" scaled="1"/>
          </a:gra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493" name="Text Box 14"/>
          <p:cNvSpPr txBox="1">
            <a:spLocks noChangeArrowheads="1"/>
          </p:cNvSpPr>
          <p:nvPr/>
        </p:nvSpPr>
        <p:spPr bwMode="auto">
          <a:xfrm>
            <a:off x="7972425" y="5257800"/>
            <a:ext cx="914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buFontTx/>
              <a:buChar char="•"/>
            </a:pPr>
            <a:r>
              <a:rPr lang="fr-FR" sz="1400">
                <a:solidFill>
                  <a:schemeClr val="bg1"/>
                </a:solidFill>
                <a:latin typeface="Comic Sans MS" charset="0"/>
              </a:rPr>
              <a:t>Pheno-type         DB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fr-FR" sz="2000">
              <a:latin typeface="Times New Roman" charset="0"/>
            </a:endParaRPr>
          </a:p>
        </p:txBody>
      </p:sp>
      <p:sp>
        <p:nvSpPr>
          <p:cNvPr id="20494" name="Text Box 15"/>
          <p:cNvSpPr txBox="1">
            <a:spLocks noChangeArrowheads="1"/>
          </p:cNvSpPr>
          <p:nvPr/>
        </p:nvSpPr>
        <p:spPr bwMode="auto">
          <a:xfrm>
            <a:off x="3552825" y="4419600"/>
            <a:ext cx="19812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Evaluation of T1 progeny for :</a:t>
            </a:r>
          </a:p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•Abiotic stress</a:t>
            </a:r>
            <a:br>
              <a:rPr lang="fr-FR" sz="1400">
                <a:latin typeface="Comic Sans MS" charset="0"/>
              </a:rPr>
            </a:br>
            <a:r>
              <a:rPr lang="fr-FR" sz="1400">
                <a:latin typeface="Comic Sans MS" charset="0"/>
              </a:rPr>
              <a:t>• Embryogenesis</a:t>
            </a:r>
            <a:br>
              <a:rPr lang="fr-FR" sz="1400">
                <a:latin typeface="Comic Sans MS" charset="0"/>
              </a:rPr>
            </a:br>
            <a:r>
              <a:rPr lang="fr-FR" sz="1400">
                <a:latin typeface="Comic Sans MS" charset="0"/>
              </a:rPr>
              <a:t>• Grain filling</a:t>
            </a:r>
            <a:br>
              <a:rPr lang="fr-FR" sz="1400">
                <a:latin typeface="Comic Sans MS" charset="0"/>
              </a:rPr>
            </a:br>
            <a:r>
              <a:rPr lang="fr-FR" sz="1400">
                <a:latin typeface="Comic Sans MS" charset="0"/>
              </a:rPr>
              <a:t>• Biotic stress</a:t>
            </a:r>
            <a:br>
              <a:rPr lang="fr-FR" sz="1400">
                <a:latin typeface="Comic Sans MS" charset="0"/>
              </a:rPr>
            </a:br>
            <a:r>
              <a:rPr lang="fr-FR" sz="1400">
                <a:latin typeface="Comic Sans MS" charset="0"/>
              </a:rPr>
              <a:t>• Non targeted phenotypes</a:t>
            </a:r>
            <a:endParaRPr lang="fr-FR" sz="1600">
              <a:latin typeface="Comic Sans MS" charset="0"/>
            </a:endParaRPr>
          </a:p>
        </p:txBody>
      </p:sp>
      <p:sp>
        <p:nvSpPr>
          <p:cNvPr id="20495" name="Text Box 16"/>
          <p:cNvSpPr txBox="1">
            <a:spLocks noChangeArrowheads="1"/>
          </p:cNvSpPr>
          <p:nvPr/>
        </p:nvSpPr>
        <p:spPr bwMode="auto">
          <a:xfrm>
            <a:off x="6372225" y="5956300"/>
            <a:ext cx="20574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i="1">
                <a:latin typeface="Comic Sans MS" charset="0"/>
              </a:rPr>
              <a:t>Cold storage and distribution of T2 seeds</a:t>
            </a:r>
            <a:endParaRPr lang="fr-FR" sz="1600" i="1">
              <a:latin typeface="Comic Sans MS" charset="0"/>
            </a:endParaRPr>
          </a:p>
        </p:txBody>
      </p:sp>
      <p:sp>
        <p:nvSpPr>
          <p:cNvPr id="20496" name="AutoShape 17"/>
          <p:cNvSpPr>
            <a:spLocks noChangeArrowheads="1"/>
          </p:cNvSpPr>
          <p:nvPr/>
        </p:nvSpPr>
        <p:spPr bwMode="auto">
          <a:xfrm rot="705469">
            <a:off x="6677025" y="4876800"/>
            <a:ext cx="1136650" cy="430213"/>
          </a:xfrm>
          <a:prstGeom prst="rightArrow">
            <a:avLst>
              <a:gd name="adj1" fmla="val 50000"/>
              <a:gd name="adj2" fmla="val 66052"/>
            </a:avLst>
          </a:prstGeom>
          <a:gradFill rotWithShape="0">
            <a:gsLst>
              <a:gs pos="0">
                <a:srgbClr val="003B3B"/>
              </a:gs>
              <a:gs pos="50000">
                <a:srgbClr val="008080"/>
              </a:gs>
              <a:gs pos="100000">
                <a:srgbClr val="003B3B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497" name="Text Box 18"/>
          <p:cNvSpPr txBox="1">
            <a:spLocks noChangeArrowheads="1"/>
          </p:cNvSpPr>
          <p:nvPr/>
        </p:nvSpPr>
        <p:spPr bwMode="auto">
          <a:xfrm>
            <a:off x="1800225" y="1143000"/>
            <a:ext cx="22860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Walk PCR-based amplification of flanking regions (T-DNA, </a:t>
            </a:r>
            <a:r>
              <a:rPr lang="fr-FR" sz="1400" i="1">
                <a:latin typeface="Comic Sans MS" charset="0"/>
              </a:rPr>
              <a:t>Tos17 </a:t>
            </a:r>
            <a:r>
              <a:rPr lang="fr-FR" sz="1400">
                <a:latin typeface="Comic Sans MS" charset="0"/>
              </a:rPr>
              <a:t>)</a:t>
            </a:r>
            <a:endParaRPr lang="fr-FR" sz="2000">
              <a:latin typeface="Times New Roman" charset="0"/>
            </a:endParaRPr>
          </a:p>
        </p:txBody>
      </p:sp>
      <p:sp>
        <p:nvSpPr>
          <p:cNvPr id="20498" name="Text Box 19"/>
          <p:cNvSpPr txBox="1">
            <a:spLocks noChangeArrowheads="1"/>
          </p:cNvSpPr>
          <p:nvPr/>
        </p:nvSpPr>
        <p:spPr bwMode="auto">
          <a:xfrm>
            <a:off x="2698750" y="304800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sz="2000">
              <a:latin typeface="Times New Roman" charset="0"/>
            </a:endParaRPr>
          </a:p>
        </p:txBody>
      </p:sp>
      <p:sp>
        <p:nvSpPr>
          <p:cNvPr id="20499" name="Text Box 20"/>
          <p:cNvSpPr txBox="1">
            <a:spLocks noChangeArrowheads="1"/>
          </p:cNvSpPr>
          <p:nvPr/>
        </p:nvSpPr>
        <p:spPr bwMode="auto">
          <a:xfrm>
            <a:off x="3003550" y="471488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endParaRPr lang="en-US" sz="2000">
              <a:latin typeface="Times New Roman" charset="0"/>
            </a:endParaRPr>
          </a:p>
        </p:txBody>
      </p:sp>
      <p:sp>
        <p:nvSpPr>
          <p:cNvPr id="20500" name="Text Box 21"/>
          <p:cNvSpPr txBox="1">
            <a:spLocks noChangeArrowheads="1"/>
          </p:cNvSpPr>
          <p:nvPr/>
        </p:nvSpPr>
        <p:spPr bwMode="auto">
          <a:xfrm>
            <a:off x="3781425" y="0"/>
            <a:ext cx="5486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Display of flanking regions (T-DNA, </a:t>
            </a:r>
            <a:r>
              <a:rPr lang="fr-FR" sz="1400" i="1">
                <a:latin typeface="Comic Sans MS" charset="0"/>
              </a:rPr>
              <a:t>Tos17 </a:t>
            </a:r>
            <a:r>
              <a:rPr lang="fr-FR" sz="1400">
                <a:latin typeface="Comic Sans MS" charset="0"/>
              </a:rPr>
              <a:t>) on filters</a:t>
            </a:r>
            <a:endParaRPr lang="fr-FR" sz="1600">
              <a:latin typeface="Comic Sans MS" charset="0"/>
            </a:endParaRPr>
          </a:p>
        </p:txBody>
      </p:sp>
      <p:sp>
        <p:nvSpPr>
          <p:cNvPr id="20501" name="Text Box 22"/>
          <p:cNvSpPr txBox="1">
            <a:spLocks noChangeArrowheads="1"/>
          </p:cNvSpPr>
          <p:nvPr/>
        </p:nvSpPr>
        <p:spPr bwMode="auto">
          <a:xfrm>
            <a:off x="5457825" y="3352800"/>
            <a:ext cx="2133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Blast T-DNA FSTs against rice genome,  ESTs, proteins..</a:t>
            </a:r>
            <a:endParaRPr lang="fr-FR" sz="16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20502" name="Text Box 23"/>
          <p:cNvSpPr txBox="1">
            <a:spLocks noChangeArrowheads="1"/>
          </p:cNvSpPr>
          <p:nvPr/>
        </p:nvSpPr>
        <p:spPr bwMode="auto">
          <a:xfrm>
            <a:off x="3781425" y="2286000"/>
            <a:ext cx="15240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fr-FR" sz="1400">
                <a:latin typeface="Comic Sans MS" charset="0"/>
              </a:rPr>
              <a:t>Sequencing T-DNA left border flanking regions</a:t>
            </a:r>
            <a:endParaRPr lang="fr-FR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20503" name="Text Box 24"/>
          <p:cNvSpPr txBox="1">
            <a:spLocks noChangeArrowheads="1"/>
          </p:cNvSpPr>
          <p:nvPr/>
        </p:nvSpPr>
        <p:spPr bwMode="auto">
          <a:xfrm>
            <a:off x="1616075" y="98425"/>
            <a:ext cx="251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i="1">
                <a:latin typeface="Comic Sans MS" charset="0"/>
              </a:rPr>
              <a:t>Agrobacterium</a:t>
            </a:r>
            <a:r>
              <a:rPr lang="fr-FR" sz="1400">
                <a:latin typeface="Comic Sans MS" charset="0"/>
              </a:rPr>
              <a:t>-mediated production of T-DNA plants</a:t>
            </a:r>
            <a:endParaRPr lang="fr-FR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20504" name="Text Box 25"/>
          <p:cNvSpPr txBox="1">
            <a:spLocks noChangeArrowheads="1"/>
          </p:cNvSpPr>
          <p:nvPr/>
        </p:nvSpPr>
        <p:spPr bwMode="auto">
          <a:xfrm>
            <a:off x="6905625" y="381000"/>
            <a:ext cx="2209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Screening through hybridization with  candidate sequences   or cDNA populations</a:t>
            </a:r>
          </a:p>
        </p:txBody>
      </p:sp>
      <p:sp>
        <p:nvSpPr>
          <p:cNvPr id="54298" name="AutoShape 26"/>
          <p:cNvSpPr>
            <a:spLocks noChangeArrowheads="1"/>
          </p:cNvSpPr>
          <p:nvPr/>
        </p:nvSpPr>
        <p:spPr bwMode="auto">
          <a:xfrm>
            <a:off x="7896225" y="3200400"/>
            <a:ext cx="1066800" cy="1828800"/>
          </a:xfrm>
          <a:prstGeom prst="flowChartMagneticDisk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  <a:defRPr/>
            </a:pPr>
            <a:endParaRPr lang="fr-FR">
              <a:latin typeface="Garamond"/>
              <a:ea typeface="+mn-ea"/>
              <a:cs typeface="+mn-cs"/>
            </a:endParaRP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7972425" y="3733800"/>
            <a:ext cx="987425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fr-FR" sz="1800" b="1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  <a:ea typeface="+mn-ea"/>
                <a:cs typeface="+mn-cs"/>
              </a:rPr>
              <a:t>Oryza Tag Line</a:t>
            </a:r>
            <a:r>
              <a:rPr lang="fr-FR" sz="1600">
                <a:solidFill>
                  <a:schemeClr val="bg1"/>
                </a:solidFill>
                <a:latin typeface="Comic Sans MS" charset="0"/>
                <a:ea typeface="+mn-ea"/>
                <a:cs typeface="+mn-cs"/>
              </a:rPr>
              <a:t> </a:t>
            </a:r>
            <a:endParaRPr lang="fr-FR" sz="2000"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0507" name="Text Box 28"/>
          <p:cNvSpPr txBox="1">
            <a:spLocks noChangeArrowheads="1"/>
          </p:cNvSpPr>
          <p:nvPr/>
        </p:nvSpPr>
        <p:spPr bwMode="auto">
          <a:xfrm>
            <a:off x="200025" y="5711825"/>
            <a:ext cx="20574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latin typeface="Comic Sans MS" charset="0"/>
              </a:rPr>
              <a:t>GUS assays on vegetative and reproductive organs of T0 plants</a:t>
            </a:r>
          </a:p>
        </p:txBody>
      </p:sp>
      <p:sp>
        <p:nvSpPr>
          <p:cNvPr id="20508" name="Line 29"/>
          <p:cNvSpPr>
            <a:spLocks noChangeShapeType="1"/>
          </p:cNvSpPr>
          <p:nvPr/>
        </p:nvSpPr>
        <p:spPr bwMode="auto">
          <a:xfrm flipH="1">
            <a:off x="1114425" y="44196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09" name="Line 30"/>
          <p:cNvSpPr>
            <a:spLocks noChangeShapeType="1"/>
          </p:cNvSpPr>
          <p:nvPr/>
        </p:nvSpPr>
        <p:spPr bwMode="auto">
          <a:xfrm flipV="1">
            <a:off x="1114425" y="4953000"/>
            <a:ext cx="762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10" name="Line 31"/>
          <p:cNvSpPr>
            <a:spLocks noChangeShapeType="1"/>
          </p:cNvSpPr>
          <p:nvPr/>
        </p:nvSpPr>
        <p:spPr bwMode="auto">
          <a:xfrm flipV="1">
            <a:off x="1114425" y="4800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11" name="AutoShape 32"/>
          <p:cNvSpPr>
            <a:spLocks noChangeArrowheads="1"/>
          </p:cNvSpPr>
          <p:nvPr/>
        </p:nvSpPr>
        <p:spPr bwMode="auto">
          <a:xfrm rot="2943399">
            <a:off x="1303338" y="1169988"/>
            <a:ext cx="631825" cy="409575"/>
          </a:xfrm>
          <a:prstGeom prst="rightArrow">
            <a:avLst>
              <a:gd name="adj1" fmla="val 50000"/>
              <a:gd name="adj2" fmla="val 38566"/>
            </a:avLst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12" name="AutoShape 33"/>
          <p:cNvSpPr>
            <a:spLocks noChangeArrowheads="1"/>
          </p:cNvSpPr>
          <p:nvPr/>
        </p:nvSpPr>
        <p:spPr bwMode="auto">
          <a:xfrm rot="-3912378">
            <a:off x="1267619" y="3656806"/>
            <a:ext cx="365125" cy="823913"/>
          </a:xfrm>
          <a:prstGeom prst="downArrow">
            <a:avLst>
              <a:gd name="adj1" fmla="val 50000"/>
              <a:gd name="adj2" fmla="val 56413"/>
            </a:avLst>
          </a:prstGeom>
          <a:gradFill rotWithShape="0">
            <a:gsLst>
              <a:gs pos="0">
                <a:srgbClr val="003B3B"/>
              </a:gs>
              <a:gs pos="50000">
                <a:srgbClr val="008080"/>
              </a:gs>
              <a:gs pos="100000">
                <a:srgbClr val="003B3B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13" name="AutoShape 34"/>
          <p:cNvSpPr>
            <a:spLocks noChangeArrowheads="1"/>
          </p:cNvSpPr>
          <p:nvPr/>
        </p:nvSpPr>
        <p:spPr bwMode="auto">
          <a:xfrm flipV="1">
            <a:off x="7972425" y="4724400"/>
            <a:ext cx="223838" cy="528638"/>
          </a:xfrm>
          <a:prstGeom prst="curvedRightArrow">
            <a:avLst>
              <a:gd name="adj1" fmla="val 47234"/>
              <a:gd name="adj2" fmla="val 94468"/>
              <a:gd name="adj3" fmla="val 33333"/>
            </a:avLst>
          </a:prstGeom>
          <a:solidFill>
            <a:srgbClr val="FF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14" name="AutoShape 35"/>
          <p:cNvSpPr>
            <a:spLocks noChangeArrowheads="1"/>
          </p:cNvSpPr>
          <p:nvPr/>
        </p:nvSpPr>
        <p:spPr bwMode="auto">
          <a:xfrm rot="12017">
            <a:off x="6496050" y="6858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15" name="Line 36"/>
          <p:cNvSpPr>
            <a:spLocks noChangeShapeType="1"/>
          </p:cNvSpPr>
          <p:nvPr/>
        </p:nvSpPr>
        <p:spPr bwMode="auto">
          <a:xfrm flipH="1" flipV="1">
            <a:off x="6219825" y="4724400"/>
            <a:ext cx="609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16" name="AutoShape 37"/>
          <p:cNvSpPr>
            <a:spLocks noChangeArrowheads="1"/>
          </p:cNvSpPr>
          <p:nvPr/>
        </p:nvSpPr>
        <p:spPr bwMode="auto">
          <a:xfrm>
            <a:off x="7896225" y="2057400"/>
            <a:ext cx="1066800" cy="1295400"/>
          </a:xfrm>
          <a:prstGeom prst="flowChartMagneticDisk">
            <a:avLst/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0" scaled="1"/>
          </a:gra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17" name="AutoShape 38"/>
          <p:cNvSpPr>
            <a:spLocks noChangeArrowheads="1"/>
          </p:cNvSpPr>
          <p:nvPr/>
        </p:nvSpPr>
        <p:spPr bwMode="auto">
          <a:xfrm>
            <a:off x="7972425" y="3200400"/>
            <a:ext cx="228600" cy="609600"/>
          </a:xfrm>
          <a:prstGeom prst="curvedRightArrow">
            <a:avLst>
              <a:gd name="adj1" fmla="val 53333"/>
              <a:gd name="adj2" fmla="val 106667"/>
              <a:gd name="adj3" fmla="val 33333"/>
            </a:avLst>
          </a:prstGeom>
          <a:solidFill>
            <a:srgbClr val="FF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18" name="Text Box 39"/>
          <p:cNvSpPr txBox="1">
            <a:spLocks noChangeArrowheads="1"/>
          </p:cNvSpPr>
          <p:nvPr/>
        </p:nvSpPr>
        <p:spPr bwMode="auto">
          <a:xfrm>
            <a:off x="7820025" y="2590800"/>
            <a:ext cx="11430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buFontTx/>
              <a:buChar char="•"/>
            </a:pPr>
            <a:r>
              <a:rPr lang="fr-FR" sz="1400">
                <a:solidFill>
                  <a:schemeClr val="bg1"/>
                </a:solidFill>
                <a:latin typeface="Comic Sans MS" charset="0"/>
              </a:rPr>
              <a:t>Sequence DB</a:t>
            </a:r>
            <a:endParaRPr lang="fr-FR" sz="2000">
              <a:latin typeface="Times New Roman" charset="0"/>
            </a:endParaRPr>
          </a:p>
        </p:txBody>
      </p:sp>
      <p:sp>
        <p:nvSpPr>
          <p:cNvPr id="20519" name="AutoShape 40"/>
          <p:cNvSpPr>
            <a:spLocks noChangeArrowheads="1"/>
          </p:cNvSpPr>
          <p:nvPr/>
        </p:nvSpPr>
        <p:spPr bwMode="auto">
          <a:xfrm rot="5357080">
            <a:off x="8124032" y="1599406"/>
            <a:ext cx="609600" cy="458787"/>
          </a:xfrm>
          <a:prstGeom prst="rightArrow">
            <a:avLst>
              <a:gd name="adj1" fmla="val 50000"/>
              <a:gd name="adj2" fmla="val 33218"/>
            </a:avLst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sp>
        <p:nvSpPr>
          <p:cNvPr id="20520" name="AutoShape 41"/>
          <p:cNvSpPr>
            <a:spLocks noChangeArrowheads="1"/>
          </p:cNvSpPr>
          <p:nvPr/>
        </p:nvSpPr>
        <p:spPr bwMode="auto">
          <a:xfrm rot="-2022359">
            <a:off x="7286625" y="2971800"/>
            <a:ext cx="609600" cy="422275"/>
          </a:xfrm>
          <a:prstGeom prst="rightArrow">
            <a:avLst>
              <a:gd name="adj1" fmla="val 50000"/>
              <a:gd name="adj2" fmla="val 36090"/>
            </a:avLst>
          </a:prstGeom>
          <a:gradFill rotWithShape="0">
            <a:gsLst>
              <a:gs pos="0">
                <a:srgbClr val="182F5E"/>
              </a:gs>
              <a:gs pos="5000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>
              <a:latin typeface="Garamond" charset="0"/>
            </a:endParaRPr>
          </a:p>
        </p:txBody>
      </p:sp>
      <p:pic>
        <p:nvPicPr>
          <p:cNvPr id="20521" name="Picture 42" descr="C:\Mes documents\Mes images\PhotospromoteursgusA\pollengusredim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33625" y="5105400"/>
            <a:ext cx="1150938" cy="1524000"/>
          </a:xfrm>
          <a:prstGeom prst="rect">
            <a:avLst/>
          </a:prstGeom>
          <a:noFill/>
          <a:ln w="28575">
            <a:solidFill>
              <a:srgbClr val="008080"/>
            </a:solidFill>
            <a:miter lim="800000"/>
            <a:headEnd/>
            <a:tailEnd/>
          </a:ln>
        </p:spPr>
      </p:pic>
      <p:pic>
        <p:nvPicPr>
          <p:cNvPr id="20522" name="Picture 43" descr="C:\Mes documents\Mes images\PhotosCIVRiz\cod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4825" y="2635250"/>
            <a:ext cx="609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3" name="Picture 44" descr="C:\Mes documents\Mes images\PhotosCIVRiz\cod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57825" y="5695950"/>
            <a:ext cx="381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4" name="Picture 45" descr="C:\Mes documents\Mes images\PhotosCIVRiz\cod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43025" y="5486400"/>
            <a:ext cx="381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5" name="Line 46"/>
          <p:cNvSpPr>
            <a:spLocks noChangeShapeType="1"/>
          </p:cNvSpPr>
          <p:nvPr/>
        </p:nvSpPr>
        <p:spPr bwMode="auto">
          <a:xfrm flipV="1">
            <a:off x="1114425" y="54102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6" name="Picture 4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457825" y="1828800"/>
            <a:ext cx="2057400" cy="1138238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3366CC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EXAMPLE OF T-DNA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fr-FR" b="1">
              <a:latin typeface="Garamond" charset="0"/>
            </a:endParaRPr>
          </a:p>
        </p:txBody>
      </p:sp>
      <p:pic>
        <p:nvPicPr>
          <p:cNvPr id="21508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663" y="5257800"/>
            <a:ext cx="6038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ZoneTexte 6"/>
          <p:cNvSpPr txBox="1">
            <a:spLocks noChangeArrowheads="1"/>
          </p:cNvSpPr>
          <p:nvPr/>
        </p:nvSpPr>
        <p:spPr bwMode="auto">
          <a:xfrm>
            <a:off x="315913" y="4419600"/>
            <a:ext cx="83169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latin typeface="Garamond" charset="0"/>
              </a:rPr>
              <a:t>Schematic representation of the T-DNA of the binary vector p4978</a:t>
            </a:r>
          </a:p>
        </p:txBody>
      </p:sp>
      <p:sp>
        <p:nvSpPr>
          <p:cNvPr id="21510" name="ZoneTexte 7"/>
          <p:cNvSpPr txBox="1">
            <a:spLocks noChangeArrowheads="1"/>
          </p:cNvSpPr>
          <p:nvPr/>
        </p:nvSpPr>
        <p:spPr bwMode="auto">
          <a:xfrm>
            <a:off x="409575" y="5715000"/>
            <a:ext cx="4727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latin typeface="Garamond" charset="0"/>
              </a:rPr>
              <a:t>Sallaud </a:t>
            </a:r>
            <a:r>
              <a:rPr lang="fr-FR" i="1">
                <a:latin typeface="Garamond" charset="0"/>
              </a:rPr>
              <a:t>et</a:t>
            </a:r>
            <a:r>
              <a:rPr lang="fr-FR">
                <a:latin typeface="Garamond" charset="0"/>
              </a:rPr>
              <a:t> </a:t>
            </a:r>
            <a:r>
              <a:rPr lang="fr-FR" i="1">
                <a:latin typeface="Garamond" charset="0"/>
              </a:rPr>
              <a:t>al</a:t>
            </a:r>
            <a:r>
              <a:rPr lang="fr-FR">
                <a:latin typeface="Garamond" charset="0"/>
              </a:rPr>
              <a:t> – Theor Appl Genet 2003</a:t>
            </a:r>
          </a:p>
        </p:txBody>
      </p:sp>
      <p:pic>
        <p:nvPicPr>
          <p:cNvPr id="21511" name="Imag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066800"/>
            <a:ext cx="6950075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T-DNA VS. TOS17 INSERTIONS</a:t>
            </a:r>
          </a:p>
        </p:txBody>
      </p:sp>
      <p:sp>
        <p:nvSpPr>
          <p:cNvPr id="2253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fr-FR">
              <a:latin typeface="Garamond" charset="0"/>
            </a:endParaRPr>
          </a:p>
        </p:txBody>
      </p:sp>
      <p:pic>
        <p:nvPicPr>
          <p:cNvPr id="22532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1867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Imag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867400"/>
            <a:ext cx="5334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ZoneTexte 7"/>
          <p:cNvSpPr txBox="1">
            <a:spLocks noChangeArrowheads="1"/>
          </p:cNvSpPr>
          <p:nvPr/>
        </p:nvSpPr>
        <p:spPr bwMode="auto">
          <a:xfrm>
            <a:off x="422275" y="6324600"/>
            <a:ext cx="4464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latin typeface="Garamond" charset="0"/>
              </a:rPr>
              <a:t>Piffanelli </a:t>
            </a:r>
            <a:r>
              <a:rPr lang="fr-FR" i="1">
                <a:latin typeface="Garamond" charset="0"/>
              </a:rPr>
              <a:t>et al – </a:t>
            </a:r>
            <a:r>
              <a:rPr lang="fr-FR">
                <a:latin typeface="Garamond" charset="0"/>
              </a:rPr>
              <a:t>Plant Mol Biol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cap="none"/>
              <a:t>PHENOTYPING AT CIAT</a:t>
            </a:r>
          </a:p>
        </p:txBody>
      </p:sp>
      <p:sp>
        <p:nvSpPr>
          <p:cNvPr id="23555" name="Espace réservé du contenu 2"/>
          <p:cNvSpPr>
            <a:spLocks noGrp="1"/>
          </p:cNvSpPr>
          <p:nvPr>
            <p:ph idx="1"/>
          </p:nvPr>
        </p:nvSpPr>
        <p:spPr>
          <a:xfrm>
            <a:off x="5181600" y="1143000"/>
            <a:ext cx="35052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Screenhouse, field </a:t>
            </a:r>
            <a:br>
              <a:rPr lang="en-US">
                <a:latin typeface="Garamond" charset="0"/>
              </a:rPr>
            </a:br>
            <a:r>
              <a:rPr lang="en-US">
                <a:latin typeface="Garamond" charset="0"/>
              </a:rPr>
              <a:t>&amp; lab facilities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Good environment climate/diseases/photoperiod for Nipponbare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Garamond" charset="0"/>
              </a:rPr>
              <a:t>Authorization to grow GMO rice in the field at CIAT HQs</a:t>
            </a:r>
            <a:endParaRPr lang="fr-FR">
              <a:latin typeface="Garamond" charset="0"/>
            </a:endParaRPr>
          </a:p>
        </p:txBody>
      </p:sp>
      <p:pic>
        <p:nvPicPr>
          <p:cNvPr id="23556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45720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Flèche vers la droite 5"/>
          <p:cNvSpPr>
            <a:spLocks noChangeArrowheads="1"/>
          </p:cNvSpPr>
          <p:nvPr/>
        </p:nvSpPr>
        <p:spPr bwMode="auto">
          <a:xfrm>
            <a:off x="836613" y="382587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endParaRPr lang="fr-FR"/>
          </a:p>
        </p:txBody>
      </p:sp>
      <p:sp>
        <p:nvSpPr>
          <p:cNvPr id="7" name="ZoneTexte 6"/>
          <p:cNvSpPr txBox="1"/>
          <p:nvPr/>
        </p:nvSpPr>
        <p:spPr bwMode="auto">
          <a:xfrm>
            <a:off x="923925" y="3848100"/>
            <a:ext cx="612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fr-FR" sz="2000" kern="0">
                <a:solidFill>
                  <a:schemeClr val="tx1"/>
                </a:solidFill>
                <a:latin typeface="+mn-lt"/>
                <a:cs typeface="Garamond"/>
              </a:rPr>
              <a:t>Cali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260350"/>
            <a:ext cx="8964612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cap="none"/>
              <a:t>CIAT TRANSGENIC CONFINED FIELD TRIALS</a:t>
            </a:r>
          </a:p>
        </p:txBody>
      </p:sp>
      <p:grpSp>
        <p:nvGrpSpPr>
          <p:cNvPr id="24579" name="Group 11"/>
          <p:cNvGrpSpPr>
            <a:grpSpLocks/>
          </p:cNvGrpSpPr>
          <p:nvPr/>
        </p:nvGrpSpPr>
        <p:grpSpPr bwMode="auto">
          <a:xfrm>
            <a:off x="381000" y="1143000"/>
            <a:ext cx="8305800" cy="5203825"/>
            <a:chOff x="528" y="1042"/>
            <a:chExt cx="5232" cy="3278"/>
          </a:xfrm>
        </p:grpSpPr>
        <p:pic>
          <p:nvPicPr>
            <p:cNvPr id="24580" name="Picture 4" descr="P811703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1048"/>
              <a:ext cx="2304" cy="1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2" y="2633"/>
              <a:ext cx="2308" cy="1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2" name="Picture 6" descr="intento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76" y="1042"/>
              <a:ext cx="2784" cy="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528" y="4066"/>
              <a:ext cx="24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Garamond" charset="0"/>
                </a:rPr>
                <a:t>Rice T-DNA mutants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3408" y="3274"/>
              <a:ext cx="214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>
                  <a:latin typeface="Garamond" charset="0"/>
                </a:rPr>
                <a:t>3 Cassava biosafety trials</a:t>
              </a:r>
              <a:endParaRPr lang="en-US">
                <a:latin typeface="Garamond" charset="0"/>
              </a:endParaRPr>
            </a:p>
          </p:txBody>
        </p:sp>
        <p:sp>
          <p:nvSpPr>
            <p:cNvPr id="24585" name="Text Box 9"/>
            <p:cNvSpPr txBox="1">
              <a:spLocks noChangeArrowheads="1"/>
            </p:cNvSpPr>
            <p:nvPr/>
          </p:nvSpPr>
          <p:spPr bwMode="auto">
            <a:xfrm>
              <a:off x="1440" y="2386"/>
              <a:ext cx="55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Garamond" charset="0"/>
                </a:rPr>
                <a:t>RHBV</a:t>
              </a:r>
              <a:endParaRPr lang="en-US">
                <a:solidFill>
                  <a:schemeClr val="bg1"/>
                </a:solidFill>
                <a:latin typeface="Garamond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363538"/>
            <a:ext cx="4940300" cy="35988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070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92525" y="3030538"/>
            <a:ext cx="5222875" cy="35988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5072" name="Rectangle 16"/>
          <p:cNvSpPr>
            <a:spLocks noGrp="1" noChangeArrowheads="1"/>
          </p:cNvSpPr>
          <p:nvPr>
            <p:ph type="title"/>
          </p:nvPr>
        </p:nvSpPr>
        <p:spPr>
          <a:xfrm>
            <a:off x="5867400" y="228600"/>
            <a:ext cx="2819400" cy="762000"/>
          </a:xfrm>
        </p:spPr>
        <p:txBody>
          <a:bodyPr/>
          <a:lstStyle/>
          <a:p>
            <a:pPr eaLnBrk="1" hangingPunct="1">
              <a:defRPr/>
            </a:pPr>
            <a:r>
              <a:rPr lang="fr-FR" cap="none"/>
              <a:t>FIELD SETUP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Papyrus"/>
        <a:ea typeface=""/>
        <a:cs typeface=""/>
      </a:majorFont>
      <a:minorFont>
        <a:latin typeface="Comic Sans MS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merican Typewrite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merican Typewriter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Times" charset="0"/>
          <a:buChar char="•"/>
          <a:tabLst/>
          <a:defRPr kumimoji="0" b="0" i="0" u="none" strike="noStrike" kern="0" cap="none" spc="0" normalizeH="0" baseline="0" noProof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Garamond"/>
            <a:ea typeface="ＭＳ Ｐゴシック" charset="-128"/>
            <a:cs typeface="Garamond"/>
          </a:defRPr>
        </a:defPPr>
      </a:lstStyle>
    </a:tx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Oryza 11:Applications:Microsoft Office X:Modèles:Présentations:Modèles:Crayon</Template>
  <TotalTime>15437</TotalTime>
  <Words>967</Words>
  <Application>Microsoft Macintosh PowerPoint</Application>
  <PresentationFormat>Présentation à l'écran (4:3)</PresentationFormat>
  <Paragraphs>252</Paragraphs>
  <Slides>38</Slides>
  <Notes>15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Nouvelle présentation</vt:lpstr>
      <vt:lpstr>LARGE-SCALE PHENOTYPING  OF A COLLECTION  OF T-DNA INSERTION LINES OF RICE</vt:lpstr>
      <vt:lpstr>BACKGROUND &amp; PURPOSE</vt:lpstr>
      <vt:lpstr>COLLECTION FIGURES</vt:lpstr>
      <vt:lpstr>Diapositive 4</vt:lpstr>
      <vt:lpstr>EXAMPLE OF T-DNA</vt:lpstr>
      <vt:lpstr>T-DNA VS. TOS17 INSERTIONS</vt:lpstr>
      <vt:lpstr>PHENOTYPING AT CIAT</vt:lpstr>
      <vt:lpstr>CIAT TRANSGENIC CONFINED FIELD TRIALS</vt:lpstr>
      <vt:lpstr>FIELD SETUP</vt:lpstr>
      <vt:lpstr>TRAITS</vt:lpstr>
      <vt:lpstr>SCREENHOUSE OBSERVATIONS</vt:lpstr>
      <vt:lpstr>FIELD SCREENING</vt:lpstr>
      <vt:lpstr>PHENOTYPING GUIDE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PHENOTYPIC DATABASE</vt:lpstr>
      <vt:lpstr>DETAILED DISPLAY OF LINES</vt:lpstr>
      <vt:lpstr>TRAIT SEARCH</vt:lpstr>
      <vt:lpstr>MYLIST</vt:lpstr>
      <vt:lpstr>COMPLEX SEARCH (TEXT)</vt:lpstr>
      <vt:lpstr>STATISTICS ON TRAITS AND LINES</vt:lpstr>
      <vt:lpstr>STATS ON TRAITS PER ORGAN</vt:lpstr>
      <vt:lpstr>SEGREGATION</vt:lpstr>
      <vt:lpstr>TRAIT CO-OCCURRENCES</vt:lpstr>
      <vt:lpstr>LINK TRAITS TO FSTS</vt:lpstr>
      <vt:lpstr>EXAMPLE: LESION MIMICS</vt:lpstr>
      <vt:lpstr>GENE2TRAITS</vt:lpstr>
      <vt:lpstr>GENE2TRAITS</vt:lpstr>
      <vt:lpstr>GENE2TRAITS</vt:lpstr>
      <vt:lpstr>IN BRIEF</vt:lpstr>
      <vt:lpstr>AVAILABILITY</vt:lpstr>
      <vt:lpstr>INCREASE T-DNA LINES EFFICIENCY</vt:lpstr>
      <vt:lpstr>Diapositive 37</vt:lpstr>
      <vt:lpstr>Diapositive 38</vt:lpstr>
    </vt:vector>
  </TitlesOfParts>
  <Company>IRD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Lorieux</dc:creator>
  <cp:lastModifiedBy>Mathias Lorieux</cp:lastModifiedBy>
  <cp:revision>966</cp:revision>
  <dcterms:created xsi:type="dcterms:W3CDTF">2010-03-22T16:37:13Z</dcterms:created>
  <dcterms:modified xsi:type="dcterms:W3CDTF">2010-03-22T16:40:22Z</dcterms:modified>
</cp:coreProperties>
</file>